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Century Gothic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italic.fntdata"/><Relationship Id="rId10" Type="http://schemas.openxmlformats.org/officeDocument/2006/relationships/font" Target="fonts/CenturyGothic-bold.fntdata"/><Relationship Id="rId12" Type="http://schemas.openxmlformats.org/officeDocument/2006/relationships/font" Target="fonts/CenturyGothic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CenturyGothic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 with fake university &amp; fake numbers filled in!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Follow directions on the next slide to create your own!</a:t>
            </a:r>
            <a:endParaRPr/>
          </a:p>
        </p:txBody>
      </p:sp>
      <p:sp>
        <p:nvSpPr>
          <p:cNvPr id="118" name="Google Shape;11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ce7300e246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ce7300e246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 with fake university &amp; fake numbers filled in!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Follow directions on the next slide to create your own!</a:t>
            </a:r>
            <a:endParaRPr/>
          </a:p>
        </p:txBody>
      </p:sp>
      <p:sp>
        <p:nvSpPr>
          <p:cNvPr id="135" name="Google Shape;135;gce7300e246_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c9b2b2ed6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c9b2b2ed6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OPTION 3: Final data point is the average Cost of Debt to undergraduates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-US">
                <a:solidFill>
                  <a:srgbClr val="990000"/>
                </a:solidFill>
              </a:rPr>
              <a:t>Before editing!!! Download or make a copy of these slides so that others can use them after!!</a:t>
            </a:r>
            <a:endParaRPr b="1">
              <a:solidFill>
                <a:srgbClr val="990000"/>
              </a:solidFill>
            </a:endParaRPr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name of your institution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total university debt (line 9 in worksheet)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annual debt service payment (line 8 in the worksheet)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the average cost of debt to undergraduate students (line 18 in worksheet)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Put slide in presentation mode &amp; take a screen shot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Crop as needed, save as a jpeg (or other image file) and share on Twitter, Instagram, and Facebook with the #TheOtherCollegeDebtCrisis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Note: consider other calculations that might reach your campus (e.g. could debt service cover the cost of student parking or technology fees?)</a:t>
            </a:r>
            <a:endParaRPr/>
          </a:p>
        </p:txBody>
      </p:sp>
      <p:sp>
        <p:nvSpPr>
          <p:cNvPr id="152" name="Google Shape;152;gc9b2b2ed6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OPTION 2: Final data point is course sections added without debt payments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-US">
                <a:solidFill>
                  <a:srgbClr val="990000"/>
                </a:solidFill>
              </a:rPr>
              <a:t>Before editing!!! Download or make a copy of these slides so that others can use them after!!</a:t>
            </a:r>
            <a:endParaRPr b="1">
              <a:solidFill>
                <a:srgbClr val="990000"/>
              </a:solidFill>
            </a:endParaRPr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name of your institution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total university debt (line 9 in worksheet)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annual debt service payment (line 8 in the worksheet)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Add the number of additional class sections that could be paid for without debt service (line 31 in worksheet)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Put slide in presentation mode &amp; take a screen shot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/>
              <a:t>Crop as needed, save as a jpeg (or other image file) and share on Twitter, Instagram, and Facebook with the #TheOtherCollegeDebtCrisis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Note: consider other calculations that might reach your campus (e.g. could debt service cover the cost of student parking or technology fees?)</a:t>
            </a:r>
            <a:endParaRPr/>
          </a:p>
        </p:txBody>
      </p:sp>
      <p:sp>
        <p:nvSpPr>
          <p:cNvPr id="169" name="Google Shape;16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0" y="-3175"/>
            <a:ext cx="12192000" cy="5203825"/>
          </a:xfrm>
          <a:custGeom>
            <a:rect b="b" l="l" r="r" t="t"/>
            <a:pathLst>
              <a:path extrusionOk="0" h="3278" w="5760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" name="Google Shape;21;p3"/>
          <p:cNvSpPr txBox="1"/>
          <p:nvPr>
            <p:ph type="ctrTitle"/>
          </p:nvPr>
        </p:nvSpPr>
        <p:spPr>
          <a:xfrm>
            <a:off x="810001" y="1449147"/>
            <a:ext cx="10572000" cy="297105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subTitle"/>
          </p:nvPr>
        </p:nvSpPr>
        <p:spPr>
          <a:xfrm>
            <a:off x="810001" y="5280847"/>
            <a:ext cx="10572000" cy="43497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4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0" y="1"/>
            <a:ext cx="12192000" cy="5203825"/>
          </a:xfrm>
          <a:custGeom>
            <a:rect b="b" l="l" r="r" t="t"/>
            <a:pathLst>
              <a:path extrusionOk="0" h="3278" w="5760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5"/>
          <p:cNvSpPr txBox="1"/>
          <p:nvPr>
            <p:ph type="title"/>
          </p:nvPr>
        </p:nvSpPr>
        <p:spPr>
          <a:xfrm>
            <a:off x="810000" y="2951396"/>
            <a:ext cx="10561418" cy="146880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800"/>
              <a:buFont typeface="Century Gothic"/>
              <a:buNone/>
              <a:defRPr b="1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810000" y="5281201"/>
            <a:ext cx="10561418" cy="43395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6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818712" y="2222287"/>
            <a:ext cx="5185873" cy="36387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6187415" y="2222287"/>
            <a:ext cx="5194583" cy="363876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7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814728" y="2174875"/>
            <a:ext cx="5189857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0"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814729" y="2751138"/>
            <a:ext cx="5189856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3" type="body"/>
          </p:nvPr>
        </p:nvSpPr>
        <p:spPr>
          <a:xfrm>
            <a:off x="6187415" y="2174875"/>
            <a:ext cx="5194583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0"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7"/>
          <p:cNvSpPr txBox="1"/>
          <p:nvPr>
            <p:ph idx="4" type="body"/>
          </p:nvPr>
        </p:nvSpPr>
        <p:spPr>
          <a:xfrm>
            <a:off x="6187415" y="2751138"/>
            <a:ext cx="5194583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/>
          <p:nvPr/>
        </p:nvSpPr>
        <p:spPr>
          <a:xfrm>
            <a:off x="1073151" y="446087"/>
            <a:ext cx="3547533" cy="1814651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9"/>
          <p:cNvSpPr txBox="1"/>
          <p:nvPr>
            <p:ph type="title"/>
          </p:nvPr>
        </p:nvSpPr>
        <p:spPr>
          <a:xfrm>
            <a:off x="1073151" y="446088"/>
            <a:ext cx="3547533" cy="1618396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Century Gothic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4855633" y="446088"/>
            <a:ext cx="6252633" cy="54149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1073151" y="2260738"/>
            <a:ext cx="3547533" cy="36003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title"/>
          </p:nvPr>
        </p:nvSpPr>
        <p:spPr>
          <a:xfrm>
            <a:off x="814728" y="727522"/>
            <a:ext cx="4852988" cy="16171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2" type="pic"/>
          </p:nvPr>
        </p:nvSpPr>
        <p:spPr>
          <a:xfrm>
            <a:off x="6098117" y="0"/>
            <a:ext cx="6093883" cy="68580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814728" y="2344684"/>
            <a:ext cx="4852988" cy="35163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3885810" y="6041362"/>
            <a:ext cx="97687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590396" y="6041362"/>
            <a:ext cx="3295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4862689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810000" y="4800600"/>
            <a:ext cx="10561418" cy="566738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/>
          <p:nvPr>
            <p:ph idx="2" type="pic"/>
          </p:nvPr>
        </p:nvSpPr>
        <p:spPr>
          <a:xfrm>
            <a:off x="0" y="0"/>
            <a:ext cx="12192000" cy="4800600"/>
          </a:xfrm>
          <a:prstGeom prst="rect">
            <a:avLst/>
          </a:prstGeom>
          <a:noFill/>
          <a:ln cap="rnd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810000" y="5367338"/>
            <a:ext cx="10561418" cy="49371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3" name="Google Shape;83;p11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/>
          <p:nvPr/>
        </p:nvSpPr>
        <p:spPr>
          <a:xfrm>
            <a:off x="631697" y="1081456"/>
            <a:ext cx="6332416" cy="3239188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2"/>
          <p:cNvSpPr txBox="1"/>
          <p:nvPr>
            <p:ph type="title"/>
          </p:nvPr>
        </p:nvSpPr>
        <p:spPr>
          <a:xfrm>
            <a:off x="850985" y="1238502"/>
            <a:ext cx="5893840" cy="264591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200"/>
              <a:buFont typeface="Century Gothic"/>
              <a:buNone/>
              <a:defRPr b="1" sz="4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853190" y="4443680"/>
            <a:ext cx="5891636" cy="71324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12"/>
          <p:cNvSpPr txBox="1"/>
          <p:nvPr>
            <p:ph idx="2" type="body"/>
          </p:nvPr>
        </p:nvSpPr>
        <p:spPr>
          <a:xfrm>
            <a:off x="7574642" y="1081456"/>
            <a:ext cx="3810001" cy="40754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Font typeface="Century Gothic"/>
              <a:buNone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1140884" y="2286585"/>
            <a:ext cx="4895115" cy="2503972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3"/>
          <p:cNvSpPr txBox="1"/>
          <p:nvPr>
            <p:ph type="title"/>
          </p:nvPr>
        </p:nvSpPr>
        <p:spPr>
          <a:xfrm>
            <a:off x="1357089" y="2435957"/>
            <a:ext cx="4382521" cy="200778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Century Gothic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" type="body"/>
          </p:nvPr>
        </p:nvSpPr>
        <p:spPr>
          <a:xfrm>
            <a:off x="6156000" y="2286000"/>
            <a:ext cx="4880300" cy="229552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Font typeface="Century Gothic"/>
              <a:buNone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98" name="Google Shape;98;p13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>
            <a:off x="0" y="0"/>
            <a:ext cx="12192000" cy="2185988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14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" type="body"/>
          </p:nvPr>
        </p:nvSpPr>
        <p:spPr>
          <a:xfrm rot="5400000">
            <a:off x="4254444" y="-1260043"/>
            <a:ext cx="3674397" cy="1056328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4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7669651" y="446089"/>
            <a:ext cx="4522349" cy="5414962"/>
          </a:xfrm>
          <a:custGeom>
            <a:rect b="b" l="l" r="r" t="t"/>
            <a:pathLst>
              <a:path extrusionOk="0" h="4320" w="2879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15"/>
          <p:cNvSpPr txBox="1"/>
          <p:nvPr>
            <p:ph type="title"/>
          </p:nvPr>
        </p:nvSpPr>
        <p:spPr>
          <a:xfrm rot="5400000">
            <a:off x="6863537" y="1906175"/>
            <a:ext cx="5134798" cy="249479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5"/>
          <p:cNvSpPr txBox="1"/>
          <p:nvPr>
            <p:ph idx="1" type="body"/>
          </p:nvPr>
        </p:nvSpPr>
        <p:spPr>
          <a:xfrm rot="5400000">
            <a:off x="1408290" y="-152200"/>
            <a:ext cx="5414962" cy="661154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112" name="Google Shape;112;p15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5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000"/>
              <a:buFont typeface="Century Gothic"/>
              <a:buNone/>
              <a:defRPr b="1" i="0" sz="40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🞆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-279789" y="1171553"/>
            <a:ext cx="6086857" cy="437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[college name]</a:t>
            </a:r>
            <a:endParaRPr b="1" i="0" sz="4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University</a:t>
            </a:r>
            <a:r>
              <a:rPr b="1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Debt Reveal 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7442349" y="4445221"/>
            <a:ext cx="46180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Faculty Added/Saved w/o Debt Service</a:t>
            </a:r>
            <a:endParaRPr/>
          </a:p>
        </p:txBody>
      </p:sp>
      <p:pic>
        <p:nvPicPr>
          <p:cNvPr id="122" name="Google Shape;12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4268" y="454189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an with solid fill" id="123" name="Google Shape;12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9839" y="278237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easure chest with solid fill" id="124" name="Google Shape;12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5100" y="128296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 txBox="1"/>
          <p:nvPr/>
        </p:nvSpPr>
        <p:spPr>
          <a:xfrm>
            <a:off x="7361034" y="1078349"/>
            <a:ext cx="46180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 University Debt</a:t>
            </a:r>
            <a:endParaRPr/>
          </a:p>
        </p:txBody>
      </p:sp>
      <p:cxnSp>
        <p:nvCxnSpPr>
          <p:cNvPr id="126" name="Google Shape;126;p16"/>
          <p:cNvCxnSpPr/>
          <p:nvPr/>
        </p:nvCxnSpPr>
        <p:spPr>
          <a:xfrm>
            <a:off x="6096000" y="1324734"/>
            <a:ext cx="0" cy="4078191"/>
          </a:xfrm>
          <a:prstGeom prst="straightConnector1">
            <a:avLst/>
          </a:prstGeom>
          <a:noFill/>
          <a:ln cap="rnd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7" name="Google Shape;127;p16"/>
          <p:cNvSpPr txBox="1"/>
          <p:nvPr/>
        </p:nvSpPr>
        <p:spPr>
          <a:xfrm>
            <a:off x="7361034" y="2834638"/>
            <a:ext cx="48716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Annual Debt Service Payment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8347058" y="1535549"/>
            <a:ext cx="280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b="0" i="0" lang="en-US" sz="2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</a:t>
            </a: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$$$$$$$$$$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8741363" y="4816029"/>
            <a:ext cx="1857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$$$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8544213" y="3239819"/>
            <a:ext cx="241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$$$$$$$$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3162300" y="5896844"/>
            <a:ext cx="58674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#TheOtherCollegeDebtCrisis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/>
        </p:nvSpPr>
        <p:spPr>
          <a:xfrm>
            <a:off x="-279789" y="1171553"/>
            <a:ext cx="6087000" cy="43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Salem</a:t>
            </a:r>
            <a:r>
              <a:rPr b="1" i="0" lang="en-US" sz="4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State</a:t>
            </a:r>
            <a:endParaRPr b="1" i="0" sz="4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University</a:t>
            </a:r>
            <a:r>
              <a:rPr b="1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Debt Reveal 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7442349" y="4445221"/>
            <a:ext cx="461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Faculty Added/Saved w/o Debt Service</a:t>
            </a:r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4268" y="454189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an with solid fill" id="140" name="Google Shape;14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9839" y="278237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easure chest with solid fill" id="141" name="Google Shape;14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5100" y="128296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 txBox="1"/>
          <p:nvPr/>
        </p:nvSpPr>
        <p:spPr>
          <a:xfrm>
            <a:off x="7361034" y="1078349"/>
            <a:ext cx="461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 University Debt</a:t>
            </a:r>
            <a:endParaRPr/>
          </a:p>
        </p:txBody>
      </p:sp>
      <p:cxnSp>
        <p:nvCxnSpPr>
          <p:cNvPr id="143" name="Google Shape;143;p17"/>
          <p:cNvCxnSpPr/>
          <p:nvPr/>
        </p:nvCxnSpPr>
        <p:spPr>
          <a:xfrm>
            <a:off x="6096000" y="1324734"/>
            <a:ext cx="0" cy="4078200"/>
          </a:xfrm>
          <a:prstGeom prst="straightConnector1">
            <a:avLst/>
          </a:prstGeom>
          <a:noFill/>
          <a:ln cap="rnd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4" name="Google Shape;144;p17"/>
          <p:cNvSpPr txBox="1"/>
          <p:nvPr/>
        </p:nvSpPr>
        <p:spPr>
          <a:xfrm>
            <a:off x="7361034" y="2834638"/>
            <a:ext cx="4871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Annual Debt Service Payment</a:t>
            </a:r>
            <a:endParaRPr/>
          </a:p>
        </p:txBody>
      </p:sp>
      <p:sp>
        <p:nvSpPr>
          <p:cNvPr id="145" name="Google Shape;145;p17"/>
          <p:cNvSpPr txBox="1"/>
          <p:nvPr/>
        </p:nvSpPr>
        <p:spPr>
          <a:xfrm>
            <a:off x="8347058" y="1535549"/>
            <a:ext cx="280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</a:t>
            </a: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329</a:t>
            </a:r>
            <a:r>
              <a:rPr b="0" i="0" lang="en-US" sz="2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,000,000</a:t>
            </a:r>
            <a:endParaRPr/>
          </a:p>
        </p:txBody>
      </p:sp>
      <p:sp>
        <p:nvSpPr>
          <p:cNvPr id="146" name="Google Shape;146;p17"/>
          <p:cNvSpPr txBox="1"/>
          <p:nvPr/>
        </p:nvSpPr>
        <p:spPr>
          <a:xfrm>
            <a:off x="8741363" y="4816029"/>
            <a:ext cx="1857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135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8544213" y="3239819"/>
            <a:ext cx="241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$17,500,000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3162300" y="5896844"/>
            <a:ext cx="586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#TheOtherCollegeDebtCrisis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/>
          <p:nvPr/>
        </p:nvSpPr>
        <p:spPr>
          <a:xfrm>
            <a:off x="-613566" y="1121796"/>
            <a:ext cx="6087000" cy="43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4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Salem State</a:t>
            </a:r>
            <a:endParaRPr/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University </a:t>
            </a:r>
            <a:endParaRPr/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Debt Reveal 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7574089" y="4435666"/>
            <a:ext cx="461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Average Cost of Debt to Undergrads</a:t>
            </a:r>
            <a:endParaRPr/>
          </a:p>
        </p:txBody>
      </p:sp>
      <p:pic>
        <p:nvPicPr>
          <p:cNvPr descr="Loan with solid fill" id="156" name="Google Shape;15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9839" y="278237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easure chest with solid fill" id="157" name="Google Shape;15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5100" y="128296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7234239" y="1066398"/>
            <a:ext cx="461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 Institutional Debt</a:t>
            </a:r>
            <a:endParaRPr/>
          </a:p>
        </p:txBody>
      </p:sp>
      <p:cxnSp>
        <p:nvCxnSpPr>
          <p:cNvPr id="159" name="Google Shape;159;p18"/>
          <p:cNvCxnSpPr/>
          <p:nvPr/>
        </p:nvCxnSpPr>
        <p:spPr>
          <a:xfrm>
            <a:off x="5727700" y="1420045"/>
            <a:ext cx="0" cy="4078200"/>
          </a:xfrm>
          <a:prstGeom prst="straightConnector1">
            <a:avLst/>
          </a:prstGeom>
          <a:noFill/>
          <a:ln cap="rnd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0" name="Google Shape;160;p18"/>
          <p:cNvSpPr txBox="1"/>
          <p:nvPr/>
        </p:nvSpPr>
        <p:spPr>
          <a:xfrm>
            <a:off x="7234239" y="2817274"/>
            <a:ext cx="4871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Annual Debt Service Payment</a:t>
            </a: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8347058" y="1519709"/>
            <a:ext cx="280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$329,000,000</a:t>
            </a:r>
            <a:endParaRPr/>
          </a:p>
        </p:txBody>
      </p:sp>
      <p:sp>
        <p:nvSpPr>
          <p:cNvPr id="162" name="Google Shape;162;p18"/>
          <p:cNvSpPr txBox="1"/>
          <p:nvPr/>
        </p:nvSpPr>
        <p:spPr>
          <a:xfrm>
            <a:off x="8458553" y="4804975"/>
            <a:ext cx="261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$3,300 </a:t>
            </a:r>
            <a:r>
              <a:rPr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annually</a:t>
            </a:r>
            <a:endParaRPr sz="800"/>
          </a:p>
        </p:txBody>
      </p:sp>
      <p:sp>
        <p:nvSpPr>
          <p:cNvPr id="163" name="Google Shape;163;p18"/>
          <p:cNvSpPr txBox="1"/>
          <p:nvPr/>
        </p:nvSpPr>
        <p:spPr>
          <a:xfrm>
            <a:off x="8350853" y="3256117"/>
            <a:ext cx="283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$17,500,000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3162300" y="5880419"/>
            <a:ext cx="586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#TheOtherCollegeDebtCrisis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5" name="Google Shape;16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6450" y="4281802"/>
            <a:ext cx="1041200" cy="104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/>
          <p:nvPr/>
        </p:nvSpPr>
        <p:spPr>
          <a:xfrm>
            <a:off x="-613566" y="1121796"/>
            <a:ext cx="6087000" cy="43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Salem State</a:t>
            </a:r>
            <a:endParaRPr b="1" sz="4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University </a:t>
            </a:r>
            <a:endParaRPr/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Debt Reveal 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7361039" y="4629766"/>
            <a:ext cx="46180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Additional Course Sections w/o Debt</a:t>
            </a:r>
            <a:endParaRPr/>
          </a:p>
        </p:txBody>
      </p:sp>
      <p:pic>
        <p:nvPicPr>
          <p:cNvPr id="173" name="Google Shape;17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4268" y="454189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an with solid fill" id="174" name="Google Shape;17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9839" y="278237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easure chest with solid fill" id="175" name="Google Shape;17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5100" y="128296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/>
          <p:nvPr/>
        </p:nvSpPr>
        <p:spPr>
          <a:xfrm>
            <a:off x="7234239" y="1066398"/>
            <a:ext cx="46180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 Institutional Debt</a:t>
            </a:r>
            <a:endParaRPr/>
          </a:p>
        </p:txBody>
      </p:sp>
      <p:cxnSp>
        <p:nvCxnSpPr>
          <p:cNvPr id="177" name="Google Shape;177;p19"/>
          <p:cNvCxnSpPr/>
          <p:nvPr/>
        </p:nvCxnSpPr>
        <p:spPr>
          <a:xfrm>
            <a:off x="5727700" y="1420045"/>
            <a:ext cx="0" cy="4078191"/>
          </a:xfrm>
          <a:prstGeom prst="straightConnector1">
            <a:avLst/>
          </a:prstGeom>
          <a:noFill/>
          <a:ln cap="rnd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19"/>
          <p:cNvSpPr txBox="1"/>
          <p:nvPr/>
        </p:nvSpPr>
        <p:spPr>
          <a:xfrm>
            <a:off x="7234239" y="2817274"/>
            <a:ext cx="48716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Annual Debt Service Payment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8347058" y="1519709"/>
            <a:ext cx="280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$329,000,000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8614568" y="5105471"/>
            <a:ext cx="1857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1,077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8350853" y="3256117"/>
            <a:ext cx="283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$17,500,000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3162300" y="5880319"/>
            <a:ext cx="586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#TheOtherCollegeDebtCrisis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Quotable">
  <a:themeElements>
    <a:clrScheme name="Quotable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